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Thin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Thin-bold.fntdata"/><Relationship Id="rId16" Type="http://schemas.openxmlformats.org/officeDocument/2006/relationships/font" Target="fonts/RobotoThin-regular.fntdata"/><Relationship Id="rId19" Type="http://schemas.openxmlformats.org/officeDocument/2006/relationships/font" Target="fonts/RobotoThin-boldItalic.fntdata"/><Relationship Id="rId18" Type="http://schemas.openxmlformats.org/officeDocument/2006/relationships/font" Target="fonts/RobotoThin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ed773542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ed773542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ed773542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ed773542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ed773542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ed773542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leverage technology in order to:</a:t>
            </a:r>
            <a:br>
              <a:rPr lang="en"/>
            </a:br>
            <a:r>
              <a:rPr lang="en"/>
              <a:t>Engage institutions and individuals</a:t>
            </a:r>
            <a:br>
              <a:rPr lang="en"/>
            </a:br>
            <a:r>
              <a:rPr lang="en"/>
              <a:t>Incentivise donations</a:t>
            </a:r>
            <a:br>
              <a:rPr lang="en"/>
            </a:br>
            <a:r>
              <a:rPr lang="en"/>
              <a:t>Share organizational progress and updates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ed773542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ed773542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Seth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Mention scrum and daily standup meetings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ed773542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ed773542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Seth Talks about this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solution verbally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ed773542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ed773542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ed773542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ed773542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Kevin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Increase donations via gamification and rewards program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Increase midas impact on financial literacy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Financial advisors involved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Financial literacy members track their spending and communicate with fin advisors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 and communicate with fin advisors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ed773542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ed773542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Kevin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User Registration - More detailed user registration (collect better data)</a:t>
            </a:r>
            <a:br>
              <a:rPr lang="en" sz="1300"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latin typeface="Lato"/>
                <a:ea typeface="Lato"/>
                <a:cs typeface="Lato"/>
                <a:sym typeface="Lato"/>
              </a:rPr>
              <a:t>Signin - Redirect to the dashboard based on account type</a:t>
            </a:r>
            <a:br>
              <a:rPr lang="en" sz="1300"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latin typeface="Lato"/>
                <a:ea typeface="Lato"/>
                <a:cs typeface="Lato"/>
                <a:sym typeface="Lato"/>
              </a:rPr>
              <a:t>Donor Dashboard - Share donations on social media, invite friends</a:t>
            </a:r>
            <a:br>
              <a:rPr lang="en" sz="1300"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latin typeface="Lato"/>
                <a:ea typeface="Lato"/>
                <a:cs typeface="Lato"/>
                <a:sym typeface="Lato"/>
              </a:rPr>
              <a:t>Financial Advisor Dashboard - Live advisee budget reading</a:t>
            </a:r>
            <a:br>
              <a:rPr lang="en" sz="1300"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latin typeface="Lato"/>
                <a:ea typeface="Lato"/>
                <a:cs typeface="Lato"/>
                <a:sym typeface="Lato"/>
              </a:rPr>
              <a:t>Financial Literacy Dashboard - Plaid integration</a:t>
            </a:r>
            <a:br>
              <a:rPr lang="en" sz="1300"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latin typeface="Lato"/>
                <a:ea typeface="Lato"/>
                <a:cs typeface="Lato"/>
                <a:sym typeface="Lato"/>
              </a:rPr>
              <a:t>Admin dashboard - Add admin dashboard to help visualize total user activity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Mobile application port using Ionic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ed7735428_2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ed7735428_2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Anazsa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thing we learned is how to improve communicatio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knew that communication would be a key necessity in order to have a successful product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keep our communication up to par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zoom calls thru 9-5pm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how to keep contact in tough situation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Learned to use agile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Jira to create tasks and user stories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 bucket to exchange work through pull requests and push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Constant communication is a necessity, especially with a smaller team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Jira/agile tools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Seth’s Brain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NodeJS, ExpressJS, Mongoose, Bootstrap &lt;- development tools &lt;- teaching new ways to create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0.jpg"/><Relationship Id="rId5" Type="http://schemas.openxmlformats.org/officeDocument/2006/relationships/image" Target="../media/image2.jpg"/><Relationship Id="rId6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3.jpg"/><Relationship Id="rId5" Type="http://schemas.openxmlformats.org/officeDocument/2006/relationships/image" Target="../media/image26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oXpJZUgGYFARHA7I3-2ZmpntbalnBI5T/view" TargetMode="External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0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9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Midas Funding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3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7504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Anazsa Blanding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Barone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Emenheiser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Seth Kerr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/>
          <p:nvPr>
            <p:ph idx="4294967295" type="body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Questions?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 </a:t>
            </a:r>
            <a:r>
              <a:rPr lang="en"/>
              <a:t>(Midas Touch)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 b="19890" l="23352" r="3850" t="19245"/>
          <a:stretch/>
        </p:blipFill>
        <p:spPr>
          <a:xfrm>
            <a:off x="2674509" y="1541175"/>
            <a:ext cx="1572642" cy="22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88" y="1541176"/>
            <a:ext cx="1507415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2679725" y="3802275"/>
            <a:ext cx="15726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Seth Kerr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North Carolina A&amp;T 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B.S. Computer Engineering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729450" y="3802275"/>
            <a:ext cx="15075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Ryan Emenheiser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University of Delaware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B.S. Computer Science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I have a 279 high game in bowling</a:t>
            </a:r>
            <a:endParaRPr i="1" sz="9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354" y="1541175"/>
            <a:ext cx="1823946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/>
          <p:nvPr/>
        </p:nvSpPr>
        <p:spPr>
          <a:xfrm>
            <a:off x="2770975" y="4335350"/>
            <a:ext cx="13797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I develop open source hardware projects</a:t>
            </a:r>
            <a:endParaRPr i="1" sz="9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4658900" y="3808100"/>
            <a:ext cx="1823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Kevin Barone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Georgia Institute of Technology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B.S. Computer Science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I am currently developing a video game with my friends.</a:t>
            </a:r>
            <a:endParaRPr i="1" sz="9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586866" y="1839859"/>
            <a:ext cx="2218275" cy="166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/>
        </p:nvSpPr>
        <p:spPr>
          <a:xfrm>
            <a:off x="6864150" y="3780850"/>
            <a:ext cx="1663800" cy="14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Anazsa Blanding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Morgan State University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B.S Computer Science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I trade in the foreign exchange market.</a:t>
            </a:r>
            <a:endParaRPr i="1" sz="9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55" name="Google Shape;155;p15"/>
          <p:cNvSpPr txBox="1"/>
          <p:nvPr>
            <p:ph idx="4294967295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Midas </a:t>
            </a:r>
            <a:r>
              <a:rPr lang="en" sz="2000">
                <a:solidFill>
                  <a:srgbClr val="FFFFFF"/>
                </a:solidFill>
              </a:rPr>
              <a:t>needs </a:t>
            </a:r>
            <a:r>
              <a:rPr lang="en" sz="2000">
                <a:solidFill>
                  <a:srgbClr val="FFFFFF"/>
                </a:solidFill>
              </a:rPr>
              <a:t>a technological solution </a:t>
            </a:r>
            <a:r>
              <a:rPr lang="en" sz="2000">
                <a:solidFill>
                  <a:srgbClr val="FFFFFF"/>
                </a:solidFill>
              </a:rPr>
              <a:t>in order </a:t>
            </a:r>
            <a:r>
              <a:rPr lang="en" sz="2000">
                <a:solidFill>
                  <a:srgbClr val="FFFFFF"/>
                </a:solidFill>
              </a:rPr>
              <a:t>to: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Increase community engagement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Gamify donor activity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6" name="Google Shape;1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575" y="2769425"/>
            <a:ext cx="5130851" cy="16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Approach</a:t>
            </a:r>
            <a:endParaRPr/>
          </a:p>
        </p:txBody>
      </p:sp>
      <p:grpSp>
        <p:nvGrpSpPr>
          <p:cNvPr id="162" name="Google Shape;162;p16"/>
          <p:cNvGrpSpPr/>
          <p:nvPr/>
        </p:nvGrpSpPr>
        <p:grpSpPr>
          <a:xfrm>
            <a:off x="0" y="1562264"/>
            <a:ext cx="2726700" cy="3482836"/>
            <a:chOff x="0" y="1189989"/>
            <a:chExt cx="2726700" cy="3482836"/>
          </a:xfrm>
        </p:grpSpPr>
        <p:sp>
          <p:nvSpPr>
            <p:cNvPr id="163" name="Google Shape;163;p16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Consider Best Potential Solutions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16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 ended project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Dashboard solution reached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5" name="Google Shape;165;p16"/>
          <p:cNvGrpSpPr/>
          <p:nvPr/>
        </p:nvGrpSpPr>
        <p:grpSpPr>
          <a:xfrm>
            <a:off x="2263425" y="1562050"/>
            <a:ext cx="2541300" cy="3483050"/>
            <a:chOff x="2263425" y="1189775"/>
            <a:chExt cx="2541300" cy="3483050"/>
          </a:xfrm>
        </p:grpSpPr>
        <p:sp>
          <p:nvSpPr>
            <p:cNvPr id="166" name="Google Shape;166;p16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User Stories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16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Schedule Stand Ups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Determine what a user wants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Create scenarios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Make wireframes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8" name="Google Shape;168;p16"/>
          <p:cNvGrpSpPr/>
          <p:nvPr/>
        </p:nvGrpSpPr>
        <p:grpSpPr>
          <a:xfrm>
            <a:off x="4329974" y="1562050"/>
            <a:ext cx="2541300" cy="3483050"/>
            <a:chOff x="4329974" y="1189775"/>
            <a:chExt cx="2541300" cy="3483050"/>
          </a:xfrm>
        </p:grpSpPr>
        <p:sp>
          <p:nvSpPr>
            <p:cNvPr id="169" name="Google Shape;169;p16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Feature Breakdown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16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Seth: User Registration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Kevin: Donor Dashboard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Anazsa: Financial Literacy Dashboard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Ryan: Financial Advisor Dashboard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16"/>
          <p:cNvGrpSpPr/>
          <p:nvPr/>
        </p:nvGrpSpPr>
        <p:grpSpPr>
          <a:xfrm>
            <a:off x="6396739" y="1562050"/>
            <a:ext cx="2541300" cy="3483050"/>
            <a:chOff x="6396739" y="1189775"/>
            <a:chExt cx="2541300" cy="3483050"/>
          </a:xfrm>
        </p:grpSpPr>
        <p:sp>
          <p:nvSpPr>
            <p:cNvPr id="172" name="Google Shape;172;p16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Prioritize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16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Essential Features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Stretch goals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Future implementations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362" y="3982599"/>
            <a:ext cx="1644564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25" y="3766262"/>
            <a:ext cx="1110825" cy="11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3800" y="3982600"/>
            <a:ext cx="796125" cy="79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Solution</a:t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82" name="Google Shape;182;p17"/>
          <p:cNvGrpSpPr/>
          <p:nvPr/>
        </p:nvGrpSpPr>
        <p:grpSpPr>
          <a:xfrm flipH="1">
            <a:off x="5510363" y="2898055"/>
            <a:ext cx="2941829" cy="1047300"/>
            <a:chOff x="857520" y="1684225"/>
            <a:chExt cx="2941829" cy="1047300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Backend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Utilize NodeJS, ExpressJS, and Mongoose to provide an API endpoint 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and backbone for website.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4" name="Google Shape;184;p17"/>
            <p:cNvCxnSpPr/>
            <p:nvPr/>
          </p:nvCxnSpPr>
          <p:spPr>
            <a:xfrm rot="10800000">
              <a:off x="3046949" y="2215320"/>
              <a:ext cx="752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5" name="Google Shape;185;p17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 txBox="1"/>
            <p:nvPr/>
          </p:nvSpPr>
          <p:spPr>
            <a:xfrm>
              <a:off x="2995927" y="2051422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87" name="Google Shape;187;p17"/>
          <p:cNvGrpSpPr/>
          <p:nvPr/>
        </p:nvGrpSpPr>
        <p:grpSpPr>
          <a:xfrm>
            <a:off x="419827" y="3591380"/>
            <a:ext cx="3319714" cy="1047300"/>
            <a:chOff x="857520" y="1684225"/>
            <a:chExt cx="3319714" cy="1047300"/>
          </a:xfrm>
        </p:grpSpPr>
        <p:sp>
          <p:nvSpPr>
            <p:cNvPr id="188" name="Google Shape;188;p17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Database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Utilize MongoDB to provide flexible database for user data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9" name="Google Shape;189;p17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0" name="Google Shape;190;p17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 txBox="1"/>
            <p:nvPr/>
          </p:nvSpPr>
          <p:spPr>
            <a:xfrm>
              <a:off x="2995927" y="20588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92" name="Google Shape;192;p17"/>
          <p:cNvGrpSpPr/>
          <p:nvPr/>
        </p:nvGrpSpPr>
        <p:grpSpPr>
          <a:xfrm flipH="1">
            <a:off x="4721763" y="1704005"/>
            <a:ext cx="3730429" cy="1047300"/>
            <a:chOff x="857520" y="1684225"/>
            <a:chExt cx="3730429" cy="1047300"/>
          </a:xfrm>
        </p:grpSpPr>
        <p:sp>
          <p:nvSpPr>
            <p:cNvPr id="193" name="Google Shape;193;p17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Frontend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Utilize Bootstrap 5 and Vanilla JavaScript to visualize frontend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4" name="Google Shape;194;p17"/>
            <p:cNvCxnSpPr/>
            <p:nvPr/>
          </p:nvCxnSpPr>
          <p:spPr>
            <a:xfrm rot="10800000">
              <a:off x="3046849" y="2215320"/>
              <a:ext cx="1541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5" name="Google Shape;195;p17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 txBox="1"/>
            <p:nvPr/>
          </p:nvSpPr>
          <p:spPr>
            <a:xfrm>
              <a:off x="2995927" y="20514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197" name="Google Shape;197;p17"/>
          <p:cNvGrpSpPr/>
          <p:nvPr/>
        </p:nvGrpSpPr>
        <p:grpSpPr>
          <a:xfrm>
            <a:off x="2701711" y="1857025"/>
            <a:ext cx="3509166" cy="3251991"/>
            <a:chOff x="3217473" y="1225350"/>
            <a:chExt cx="3118150" cy="3159727"/>
          </a:xfrm>
        </p:grpSpPr>
        <p:sp>
          <p:nvSpPr>
            <p:cNvPr id="198" name="Google Shape;198;p17"/>
            <p:cNvSpPr/>
            <p:nvPr/>
          </p:nvSpPr>
          <p:spPr>
            <a:xfrm>
              <a:off x="3579175" y="2711400"/>
              <a:ext cx="2396410" cy="97116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99" name="Google Shape;199;p17"/>
            <p:cNvSpPr/>
            <p:nvPr/>
          </p:nvSpPr>
          <p:spPr>
            <a:xfrm>
              <a:off x="3730755" y="2527208"/>
              <a:ext cx="2079127" cy="837209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00" name="Google Shape;200;p17"/>
            <p:cNvSpPr/>
            <p:nvPr/>
          </p:nvSpPr>
          <p:spPr>
            <a:xfrm>
              <a:off x="3946479" y="2252239"/>
              <a:ext cx="1647477" cy="663383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01" name="Google Shape;201;p17"/>
            <p:cNvSpPr/>
            <p:nvPr/>
          </p:nvSpPr>
          <p:spPr>
            <a:xfrm>
              <a:off x="4265445" y="1828277"/>
              <a:ext cx="1014014" cy="416547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02" name="Google Shape;202;p17"/>
            <p:cNvSpPr/>
            <p:nvPr/>
          </p:nvSpPr>
          <p:spPr>
            <a:xfrm>
              <a:off x="3217473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</p:sp>
        <p:sp>
          <p:nvSpPr>
            <p:cNvPr id="203" name="Google Shape;203;p17"/>
            <p:cNvSpPr/>
            <p:nvPr/>
          </p:nvSpPr>
          <p:spPr>
            <a:xfrm>
              <a:off x="3790596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4" name="Google Shape;204;p17"/>
            <p:cNvSpPr/>
            <p:nvPr/>
          </p:nvSpPr>
          <p:spPr>
            <a:xfrm flipH="1">
              <a:off x="4770690" y="2554725"/>
              <a:ext cx="982143" cy="653205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4002555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</p:sp>
        <p:sp>
          <p:nvSpPr>
            <p:cNvPr id="206" name="Google Shape;206;p17"/>
            <p:cNvSpPr/>
            <p:nvPr/>
          </p:nvSpPr>
          <p:spPr>
            <a:xfrm flipH="1">
              <a:off x="4770683" y="2023456"/>
              <a:ext cx="770191" cy="72189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</p:sp>
        <p:sp>
          <p:nvSpPr>
            <p:cNvPr id="207" name="Google Shape;207;p17"/>
            <p:cNvSpPr/>
            <p:nvPr/>
          </p:nvSpPr>
          <p:spPr>
            <a:xfrm>
              <a:off x="4323640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</p:sp>
        <p:sp>
          <p:nvSpPr>
            <p:cNvPr id="208" name="Google Shape;208;p17"/>
            <p:cNvSpPr/>
            <p:nvPr/>
          </p:nvSpPr>
          <p:spPr>
            <a:xfrm flipH="1">
              <a:off x="4770673" y="1225350"/>
              <a:ext cx="449116" cy="85401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</p:sp>
        <p:sp>
          <p:nvSpPr>
            <p:cNvPr id="209" name="Google Shape;209;p17"/>
            <p:cNvSpPr/>
            <p:nvPr/>
          </p:nvSpPr>
          <p:spPr>
            <a:xfrm>
              <a:off x="3636034" y="2553603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</p:sp>
        <p:sp>
          <p:nvSpPr>
            <p:cNvPr id="210" name="Google Shape;210;p17"/>
            <p:cNvSpPr/>
            <p:nvPr/>
          </p:nvSpPr>
          <p:spPr>
            <a:xfrm flipH="1">
              <a:off x="4770657" y="2555106"/>
              <a:ext cx="1136642" cy="946913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</p:sp>
        <p:sp>
          <p:nvSpPr>
            <p:cNvPr id="211" name="Google Shape;211;p17"/>
            <p:cNvSpPr/>
            <p:nvPr/>
          </p:nvSpPr>
          <p:spPr>
            <a:xfrm flipH="1">
              <a:off x="4776508" y="3154705"/>
              <a:ext cx="1559116" cy="1230372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</p:sp>
      </p:grpSp>
      <p:grpSp>
        <p:nvGrpSpPr>
          <p:cNvPr id="212" name="Google Shape;212;p17"/>
          <p:cNvGrpSpPr/>
          <p:nvPr/>
        </p:nvGrpSpPr>
        <p:grpSpPr>
          <a:xfrm>
            <a:off x="419827" y="2337270"/>
            <a:ext cx="3319714" cy="1047300"/>
            <a:chOff x="857520" y="1684225"/>
            <a:chExt cx="3319714" cy="1047300"/>
          </a:xfrm>
        </p:grpSpPr>
        <p:sp>
          <p:nvSpPr>
            <p:cNvPr id="213" name="Google Shape;213;p17"/>
            <p:cNvSpPr txBox="1"/>
            <p:nvPr/>
          </p:nvSpPr>
          <p:spPr>
            <a:xfrm>
              <a:off x="857520" y="1684225"/>
              <a:ext cx="2077200" cy="10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Middleware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Use jQuery and Socket.io to provide data 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asynchronous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 data pipeline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14" name="Google Shape;214;p17"/>
            <p:cNvCxnSpPr/>
            <p:nvPr/>
          </p:nvCxnSpPr>
          <p:spPr>
            <a:xfrm rot="10800000">
              <a:off x="3046834" y="2215329"/>
              <a:ext cx="11304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5" name="Google Shape;215;p17"/>
            <p:cNvSpPr/>
            <p:nvPr/>
          </p:nvSpPr>
          <p:spPr>
            <a:xfrm>
              <a:off x="3020371" y="2111851"/>
              <a:ext cx="198600" cy="1983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2995927" y="205143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217" name="Google Shape;2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363" y="3635352"/>
            <a:ext cx="1013826" cy="61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9054" y="3671017"/>
            <a:ext cx="1448875" cy="4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8088" y="1467488"/>
            <a:ext cx="589174" cy="58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687" y="1467502"/>
            <a:ext cx="544648" cy="5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063" y="2414233"/>
            <a:ext cx="1174451" cy="2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363" y="3591375"/>
            <a:ext cx="1105050" cy="3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063" y="3098789"/>
            <a:ext cx="1049750" cy="4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7"/>
          <p:cNvSpPr txBox="1"/>
          <p:nvPr/>
        </p:nvSpPr>
        <p:spPr>
          <a:xfrm>
            <a:off x="1423950" y="964475"/>
            <a:ext cx="56091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dashboard  that allows for a multitude of users to stay engaged with The Midas Collaborative using gamification and financial resources.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30" name="Google Shape;230;p18" title="JPMC DEMO 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413" y="100537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Impacts on Midas Collaborative</a:t>
            </a:r>
            <a:endParaRPr/>
          </a:p>
        </p:txBody>
      </p:sp>
      <p:grpSp>
        <p:nvGrpSpPr>
          <p:cNvPr id="236" name="Google Shape;236;p19"/>
          <p:cNvGrpSpPr/>
          <p:nvPr/>
        </p:nvGrpSpPr>
        <p:grpSpPr>
          <a:xfrm>
            <a:off x="779312" y="1161875"/>
            <a:ext cx="2486841" cy="3711155"/>
            <a:chOff x="1118213" y="283725"/>
            <a:chExt cx="2090837" cy="4076400"/>
          </a:xfrm>
        </p:grpSpPr>
        <p:sp>
          <p:nvSpPr>
            <p:cNvPr id="237" name="Google Shape;237;p1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1118224" y="341749"/>
              <a:ext cx="2048100" cy="16062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55CC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Incentivized donations with    l</a:t>
              </a:r>
              <a:r>
                <a:rPr lang="en" sz="1200">
                  <a:solidFill>
                    <a:srgbClr val="1155CC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eaderboard system</a:t>
              </a:r>
              <a:endParaRPr sz="1200">
                <a:solidFill>
                  <a:srgbClr val="1155CC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1225915" y="552817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Individual and</a:t>
              </a:r>
              <a:endParaRPr b="1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Corporate Donors</a:t>
              </a:r>
              <a:endParaRPr b="1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 rot="5400000">
              <a:off x="1977561" y="1935589"/>
              <a:ext cx="3117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1118213" y="2286388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Increase in donor interaction</a:t>
              </a: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Encourages participation in Midas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3" name="Google Shape;243;p19"/>
          <p:cNvGrpSpPr/>
          <p:nvPr/>
        </p:nvGrpSpPr>
        <p:grpSpPr>
          <a:xfrm>
            <a:off x="3332725" y="1161875"/>
            <a:ext cx="2486823" cy="3711155"/>
            <a:chOff x="1118229" y="283725"/>
            <a:chExt cx="2090821" cy="4076400"/>
          </a:xfrm>
        </p:grpSpPr>
        <p:sp>
          <p:nvSpPr>
            <p:cNvPr id="244" name="Google Shape;244;p1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1118229" y="341749"/>
              <a:ext cx="2048100" cy="16203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55CC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Directly reach out to Financial Literacy Clients</a:t>
              </a:r>
              <a:endParaRPr sz="1200">
                <a:solidFill>
                  <a:srgbClr val="1155CC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1241280" y="552817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Financial </a:t>
              </a:r>
              <a:endParaRPr b="1" sz="18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Advisors</a:t>
              </a:r>
              <a:endParaRPr sz="1800">
                <a:solidFill>
                  <a:srgbClr val="1155CC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 rot="5400000">
              <a:off x="1980205" y="1950049"/>
              <a:ext cx="3144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1122207" y="2278150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Tailored programs for lower income individuals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Exposure to Midas’ financial literacy network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0" name="Google Shape;250;p19"/>
          <p:cNvGrpSpPr/>
          <p:nvPr/>
        </p:nvGrpSpPr>
        <p:grpSpPr>
          <a:xfrm>
            <a:off x="5850750" y="1161875"/>
            <a:ext cx="2513879" cy="3711155"/>
            <a:chOff x="1095481" y="283725"/>
            <a:chExt cx="2113569" cy="4076400"/>
          </a:xfrm>
        </p:grpSpPr>
        <p:sp>
          <p:nvSpPr>
            <p:cNvPr id="251" name="Google Shape;251;p19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1118224" y="341749"/>
              <a:ext cx="2048100" cy="16188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1233923" y="1225061"/>
              <a:ext cx="1815000" cy="6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1155CC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Fast access to Midas Tools and Advisors</a:t>
              </a:r>
              <a:endParaRPr sz="1200">
                <a:solidFill>
                  <a:srgbClr val="1155CC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1233934" y="552817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1155CC"/>
                  </a:solidFill>
                  <a:latin typeface="Roboto"/>
                  <a:ea typeface="Roboto"/>
                  <a:cs typeface="Roboto"/>
                  <a:sym typeface="Roboto"/>
                </a:rPr>
                <a:t>Financial Literacy Clients</a:t>
              </a:r>
              <a:endParaRPr sz="1800">
                <a:solidFill>
                  <a:srgbClr val="1155CC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5400000">
              <a:off x="1971780" y="1947067"/>
              <a:ext cx="3393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1095481" y="2307807"/>
              <a:ext cx="2030400" cy="15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Increase in financial confidence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More productive interactions between advisors and advisees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Future Implementations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2" name="Google Shape;2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100" y="1333275"/>
            <a:ext cx="1309075" cy="13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3171" y="2926571"/>
            <a:ext cx="9141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238" y="3005788"/>
            <a:ext cx="856525" cy="8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3113" y="4195000"/>
            <a:ext cx="1045950" cy="6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625" y="2926575"/>
            <a:ext cx="1007200" cy="10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7251" y="1268111"/>
            <a:ext cx="1045949" cy="96486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0"/>
          <p:cNvSpPr txBox="1"/>
          <p:nvPr/>
        </p:nvSpPr>
        <p:spPr>
          <a:xfrm>
            <a:off x="567875" y="3885700"/>
            <a:ext cx="1254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Donors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0"/>
          <p:cNvSpPr txBox="1"/>
          <p:nvPr/>
        </p:nvSpPr>
        <p:spPr>
          <a:xfrm>
            <a:off x="1979550" y="3885700"/>
            <a:ext cx="1756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Financial Advisors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3825050" y="3885700"/>
            <a:ext cx="22209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Financial Literacy Clients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2031975" y="2264675"/>
            <a:ext cx="1756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User Registration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2" name="Google Shape;272;p20"/>
          <p:cNvCxnSpPr>
            <a:stCxn id="271" idx="1"/>
            <a:endCxn id="266" idx="0"/>
          </p:cNvCxnSpPr>
          <p:nvPr/>
        </p:nvCxnSpPr>
        <p:spPr>
          <a:xfrm flipH="1">
            <a:off x="1110075" y="2435825"/>
            <a:ext cx="921900" cy="490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0"/>
          <p:cNvCxnSpPr>
            <a:stCxn id="271" idx="2"/>
            <a:endCxn id="263" idx="0"/>
          </p:cNvCxnSpPr>
          <p:nvPr/>
        </p:nvCxnSpPr>
        <p:spPr>
          <a:xfrm>
            <a:off x="2910225" y="2606975"/>
            <a:ext cx="0" cy="319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0"/>
          <p:cNvCxnSpPr>
            <a:stCxn id="271" idx="3"/>
            <a:endCxn id="264" idx="0"/>
          </p:cNvCxnSpPr>
          <p:nvPr/>
        </p:nvCxnSpPr>
        <p:spPr>
          <a:xfrm>
            <a:off x="3788475" y="2435825"/>
            <a:ext cx="1146900" cy="570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0"/>
          <p:cNvSpPr txBox="1"/>
          <p:nvPr/>
        </p:nvSpPr>
        <p:spPr>
          <a:xfrm>
            <a:off x="6472100" y="2754200"/>
            <a:ext cx="17565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Mobile Application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23262" y="3382551"/>
            <a:ext cx="1454173" cy="4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875" y="4274625"/>
            <a:ext cx="449499" cy="39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2875" y="4477550"/>
            <a:ext cx="449500" cy="4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399650" y="4160250"/>
            <a:ext cx="766800" cy="7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05600" y="4274625"/>
            <a:ext cx="629750" cy="5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0"/>
          <p:cNvSpPr txBox="1"/>
          <p:nvPr/>
        </p:nvSpPr>
        <p:spPr>
          <a:xfrm rot="-1320">
            <a:off x="4764212" y="4748626"/>
            <a:ext cx="1563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Google Maps API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Lessons Learned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25" y="1551550"/>
            <a:ext cx="1099850" cy="10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825" y="2693400"/>
            <a:ext cx="2705528" cy="18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8125" y="3846100"/>
            <a:ext cx="1671649" cy="2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1"/>
          <p:cNvSpPr txBox="1"/>
          <p:nvPr/>
        </p:nvSpPr>
        <p:spPr>
          <a:xfrm>
            <a:off x="938838" y="2693400"/>
            <a:ext cx="15030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Communication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4078650" y="4336675"/>
            <a:ext cx="10713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Agile Tools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9406" y="3130127"/>
            <a:ext cx="1908930" cy="2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6738" y="1368300"/>
            <a:ext cx="1264625" cy="1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/>
          <p:nvPr/>
        </p:nvSpPr>
        <p:spPr>
          <a:xfrm>
            <a:off x="6810100" y="2693400"/>
            <a:ext cx="18579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Development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Tools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D1B869"/>
      </a:lt2>
      <a:accent1>
        <a:srgbClr val="41659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0B5394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